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/>
          <p:nvPr/>
        </p:nvSpPr>
        <p:spPr>
          <a:xfrm>
            <a:off x="1310784" y="0"/>
            <a:ext cx="9570431" cy="6858000"/>
          </a:xfrm>
          <a:custGeom>
            <a:rect b="b" l="l" r="r" t="t"/>
            <a:pathLst>
              <a:path extrusionOk="0" h="5150263" w="7187261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3"/>
          <p:cNvSpPr txBox="1"/>
          <p:nvPr>
            <p:ph type="ctrTitle"/>
          </p:nvPr>
        </p:nvSpPr>
        <p:spPr>
          <a:xfrm>
            <a:off x="2558716" y="955309"/>
            <a:ext cx="7074568" cy="28989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Calibri"/>
              <a:buNone/>
            </a:pPr>
            <a:r>
              <a:rPr lang="en-US" sz="6600">
                <a:solidFill>
                  <a:srgbClr val="FFFFFF"/>
                </a:solidFill>
              </a:rPr>
              <a:t>NATIONAL CITY BANK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2634916" y="4533813"/>
            <a:ext cx="6930189" cy="9384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300">
                <a:solidFill>
                  <a:srgbClr val="FFFFFF"/>
                </a:solidFill>
              </a:rPr>
              <a:t>PROPENSITY MODEL FOR BANK OFFERS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300"/>
              <a:buNone/>
            </a:pPr>
            <a:r>
              <a:rPr lang="en-US" sz="1300">
                <a:solidFill>
                  <a:srgbClr val="FFFFFF"/>
                </a:solidFill>
              </a:rPr>
              <a:t>RAHUL GHOSH  </a:t>
            </a:r>
            <a:endParaRPr/>
          </a:p>
        </p:txBody>
      </p:sp>
      <p:sp>
        <p:nvSpPr>
          <p:cNvPr id="88" name="Google Shape;88;p13"/>
          <p:cNvSpPr/>
          <p:nvPr/>
        </p:nvSpPr>
        <p:spPr>
          <a:xfrm>
            <a:off x="3974206" y="4173498"/>
            <a:ext cx="4243589" cy="18288"/>
          </a:xfrm>
          <a:custGeom>
            <a:rect b="b" l="l" r="r" t="t"/>
            <a:pathLst>
              <a:path extrusionOk="0" fill="none" h="18288" w="4243589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extrusionOk="0" h="18288" w="4243589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cap="rnd" cmpd="sng" w="412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7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2"/>
          <p:cNvSpPr/>
          <p:nvPr/>
        </p:nvSpPr>
        <p:spPr>
          <a:xfrm>
            <a:off x="0" y="0"/>
            <a:ext cx="12192000" cy="2877832"/>
          </a:xfrm>
          <a:custGeom>
            <a:rect b="b" l="l" r="r" t="t"/>
            <a:pathLst>
              <a:path extrusionOk="0" h="2877832" w="12192000">
                <a:moveTo>
                  <a:pt x="6789701" y="2809623"/>
                </a:moveTo>
                <a:lnTo>
                  <a:pt x="6788702" y="2809701"/>
                </a:lnTo>
                <a:lnTo>
                  <a:pt x="6788476" y="2810235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1915388"/>
                </a:lnTo>
                <a:lnTo>
                  <a:pt x="12061096" y="1954428"/>
                </a:lnTo>
                <a:cubicBezTo>
                  <a:pt x="11933500" y="1990642"/>
                  <a:pt x="11805390" y="2025171"/>
                  <a:pt x="11676800" y="2058003"/>
                </a:cubicBezTo>
                <a:cubicBezTo>
                  <a:pt x="11262789" y="2165510"/>
                  <a:pt x="10845343" y="2259112"/>
                  <a:pt x="10425355" y="2341542"/>
                </a:cubicBezTo>
                <a:cubicBezTo>
                  <a:pt x="10092810" y="2406753"/>
                  <a:pt x="9759033" y="2465150"/>
                  <a:pt x="9424022" y="2516704"/>
                </a:cubicBezTo>
                <a:cubicBezTo>
                  <a:pt x="9102997" y="2566361"/>
                  <a:pt x="8781133" y="2610928"/>
                  <a:pt x="8458419" y="2650405"/>
                </a:cubicBezTo>
                <a:cubicBezTo>
                  <a:pt x="8211360" y="2680571"/>
                  <a:pt x="7963792" y="2706144"/>
                  <a:pt x="7715970" y="2730352"/>
                </a:cubicBezTo>
                <a:lnTo>
                  <a:pt x="6951716" y="2796132"/>
                </a:lnTo>
                <a:lnTo>
                  <a:pt x="6936303" y="2798203"/>
                </a:lnTo>
                <a:lnTo>
                  <a:pt x="6790448" y="2809564"/>
                </a:lnTo>
                <a:lnTo>
                  <a:pt x="6799941" y="2811384"/>
                </a:lnTo>
                <a:cubicBezTo>
                  <a:pt x="6811623" y="2811850"/>
                  <a:pt x="6823734" y="2809677"/>
                  <a:pt x="6835432" y="2809677"/>
                </a:cubicBezTo>
                <a:cubicBezTo>
                  <a:pt x="6851580" y="2809677"/>
                  <a:pt x="6867729" y="2807070"/>
                  <a:pt x="6884003" y="2806699"/>
                </a:cubicBezTo>
                <a:cubicBezTo>
                  <a:pt x="7115805" y="2801237"/>
                  <a:pt x="7347351" y="2789070"/>
                  <a:pt x="7578771" y="2774172"/>
                </a:cubicBezTo>
                <a:cubicBezTo>
                  <a:pt x="7927552" y="2751704"/>
                  <a:pt x="8276080" y="2723525"/>
                  <a:pt x="8623845" y="2687275"/>
                </a:cubicBezTo>
                <a:cubicBezTo>
                  <a:pt x="8909939" y="2657977"/>
                  <a:pt x="9195310" y="2623342"/>
                  <a:pt x="9479970" y="2583369"/>
                </a:cubicBezTo>
                <a:cubicBezTo>
                  <a:pt x="9864901" y="2528995"/>
                  <a:pt x="10248014" y="2464281"/>
                  <a:pt x="10629308" y="2389212"/>
                </a:cubicBezTo>
                <a:cubicBezTo>
                  <a:pt x="11090114" y="2298092"/>
                  <a:pt x="11546975" y="2190586"/>
                  <a:pt x="11998498" y="2063218"/>
                </a:cubicBezTo>
                <a:lnTo>
                  <a:pt x="12192000" y="2006219"/>
                </a:lnTo>
                <a:lnTo>
                  <a:pt x="12192000" y="2060956"/>
                </a:lnTo>
                <a:lnTo>
                  <a:pt x="11829257" y="2166255"/>
                </a:lnTo>
                <a:cubicBezTo>
                  <a:pt x="11534769" y="2245952"/>
                  <a:pt x="11238120" y="2316838"/>
                  <a:pt x="10939183" y="2380770"/>
                </a:cubicBezTo>
                <a:cubicBezTo>
                  <a:pt x="10622824" y="2448552"/>
                  <a:pt x="10304941" y="2508549"/>
                  <a:pt x="9985530" y="2560775"/>
                </a:cubicBezTo>
                <a:cubicBezTo>
                  <a:pt x="9720036" y="2604224"/>
                  <a:pt x="9453814" y="2642869"/>
                  <a:pt x="9186882" y="2676722"/>
                </a:cubicBezTo>
                <a:cubicBezTo>
                  <a:pt x="8984197" y="2702296"/>
                  <a:pt x="8781514" y="2726379"/>
                  <a:pt x="8578198" y="2746241"/>
                </a:cubicBezTo>
                <a:cubicBezTo>
                  <a:pt x="8340547" y="2768961"/>
                  <a:pt x="8102644" y="2790436"/>
                  <a:pt x="7864358" y="2807692"/>
                </a:cubicBezTo>
                <a:cubicBezTo>
                  <a:pt x="7554994" y="2830036"/>
                  <a:pt x="7245502" y="2847914"/>
                  <a:pt x="6935502" y="2859086"/>
                </a:cubicBezTo>
                <a:cubicBezTo>
                  <a:pt x="6782917" y="2864549"/>
                  <a:pt x="6630334" y="2868397"/>
                  <a:pt x="6477750" y="2872989"/>
                </a:cubicBezTo>
                <a:cubicBezTo>
                  <a:pt x="6439195" y="2870905"/>
                  <a:pt x="6400529" y="2872530"/>
                  <a:pt x="6362294" y="2877832"/>
                </a:cubicBezTo>
                <a:lnTo>
                  <a:pt x="6057129" y="2877832"/>
                </a:lnTo>
                <a:lnTo>
                  <a:pt x="5977784" y="2873238"/>
                </a:lnTo>
                <a:cubicBezTo>
                  <a:pt x="5740261" y="2860825"/>
                  <a:pt x="5502739" y="2847046"/>
                  <a:pt x="5265087" y="2836989"/>
                </a:cubicBezTo>
                <a:cubicBezTo>
                  <a:pt x="4958267" y="2824573"/>
                  <a:pt x="4651826" y="2804093"/>
                  <a:pt x="4346277" y="2774919"/>
                </a:cubicBezTo>
                <a:cubicBezTo>
                  <a:pt x="4021654" y="2744007"/>
                  <a:pt x="3697795" y="2709372"/>
                  <a:pt x="3373045" y="2676350"/>
                </a:cubicBezTo>
                <a:cubicBezTo>
                  <a:pt x="3035412" y="2642088"/>
                  <a:pt x="2698456" y="2602449"/>
                  <a:pt x="2362173" y="2557423"/>
                </a:cubicBezTo>
                <a:cubicBezTo>
                  <a:pt x="1984692" y="2507270"/>
                  <a:pt x="1608364" y="2449544"/>
                  <a:pt x="1233178" y="2384247"/>
                </a:cubicBezTo>
                <a:cubicBezTo>
                  <a:pt x="842181" y="2315534"/>
                  <a:pt x="453758" y="2237046"/>
                  <a:pt x="68500" y="2144540"/>
                </a:cubicBezTo>
                <a:lnTo>
                  <a:pt x="0" y="2127185"/>
                </a:lnTo>
                <a:lnTo>
                  <a:pt x="0" y="2070696"/>
                </a:lnTo>
                <a:lnTo>
                  <a:pt x="72441" y="2089473"/>
                </a:lnTo>
                <a:cubicBezTo>
                  <a:pt x="247961" y="2131651"/>
                  <a:pt x="424164" y="2170911"/>
                  <a:pt x="600716" y="2207843"/>
                </a:cubicBezTo>
                <a:cubicBezTo>
                  <a:pt x="988279" y="2288657"/>
                  <a:pt x="1378133" y="2357555"/>
                  <a:pt x="1769512" y="2418011"/>
                </a:cubicBezTo>
                <a:cubicBezTo>
                  <a:pt x="2052426" y="2461587"/>
                  <a:pt x="2335725" y="2501684"/>
                  <a:pt x="2613554" y="2534953"/>
                </a:cubicBezTo>
                <a:cubicBezTo>
                  <a:pt x="2605544" y="2537560"/>
                  <a:pt x="2594611" y="2527504"/>
                  <a:pt x="2581134" y="2525022"/>
                </a:cubicBezTo>
                <a:cubicBezTo>
                  <a:pt x="2087178" y="2433070"/>
                  <a:pt x="1597684" y="2322177"/>
                  <a:pt x="1112635" y="2192325"/>
                </a:cubicBezTo>
                <a:cubicBezTo>
                  <a:pt x="880453" y="2130254"/>
                  <a:pt x="649713" y="2063776"/>
                  <a:pt x="420412" y="1992892"/>
                </a:cubicBezTo>
                <a:lnTo>
                  <a:pt x="0" y="1853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2"/>
          <p:cNvSpPr txBox="1"/>
          <p:nvPr>
            <p:ph type="title"/>
          </p:nvPr>
        </p:nvSpPr>
        <p:spPr>
          <a:xfrm>
            <a:off x="638881" y="390525"/>
            <a:ext cx="10909640" cy="15103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600"/>
              <a:buFont typeface="Calibri"/>
              <a:buNone/>
            </a:pPr>
            <a:r>
              <a:rPr lang="en-US" sz="4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ADDING DATA – PROSPECTIVE CUSTOMERS TO ORIGINAL DATA TO LIST TOP 100</a:t>
            </a:r>
            <a:endParaRPr/>
          </a:p>
        </p:txBody>
      </p:sp>
      <p:sp>
        <p:nvSpPr>
          <p:cNvPr id="211" name="Google Shape;211;p22"/>
          <p:cNvSpPr txBox="1"/>
          <p:nvPr>
            <p:ph idx="1" type="body"/>
          </p:nvPr>
        </p:nvSpPr>
        <p:spPr>
          <a:xfrm>
            <a:off x="2895601" y="1900826"/>
            <a:ext cx="6396204" cy="6625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</a:pPr>
            <a:r>
              <a:rPr lang="en-US"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Listing only a portion of the top 100 customers</a:t>
            </a: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3974206" y="1753266"/>
            <a:ext cx="4243589" cy="18288"/>
          </a:xfrm>
          <a:custGeom>
            <a:rect b="b" l="l" r="r" t="t"/>
            <a:pathLst>
              <a:path extrusionOk="0" fill="none" h="18288" w="4243589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extrusionOk="0" h="18288" w="4243589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cap="rnd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Table&#10;&#10;Description automatically generated" id="213" name="Google Shape;21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8692" y="3067050"/>
            <a:ext cx="8411567" cy="3019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3"/>
          <p:cNvSpPr/>
          <p:nvPr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3"/>
          <p:cNvSpPr txBox="1"/>
          <p:nvPr>
            <p:ph type="title"/>
          </p:nvPr>
        </p:nvSpPr>
        <p:spPr>
          <a:xfrm>
            <a:off x="1171074" y="1396686"/>
            <a:ext cx="3240506" cy="40646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</a:pPr>
            <a:r>
              <a:rPr lang="en-US">
                <a:solidFill>
                  <a:srgbClr val="FFFFFF"/>
                </a:solidFill>
              </a:rPr>
              <a:t>CONCLUSION </a:t>
            </a:r>
            <a:endParaRPr/>
          </a:p>
        </p:txBody>
      </p:sp>
      <p:sp>
        <p:nvSpPr>
          <p:cNvPr id="221" name="Google Shape;221;p23"/>
          <p:cNvSpPr/>
          <p:nvPr/>
        </p:nvSpPr>
        <p:spPr>
          <a:xfrm rot="-1790889">
            <a:off x="8683720" y="941148"/>
            <a:ext cx="2987899" cy="2987899"/>
          </a:xfrm>
          <a:prstGeom prst="arc">
            <a:avLst>
              <a:gd fmla="val 15817365" name="adj1"/>
              <a:gd fmla="val 1781380" name="adj2"/>
            </a:avLst>
          </a:prstGeom>
          <a:noFill/>
          <a:ln cap="rnd" cmpd="sng" w="127000">
            <a:solidFill>
              <a:schemeClr val="accent4"/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3"/>
          <p:cNvSpPr/>
          <p:nvPr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3"/>
          <p:cNvSpPr txBox="1"/>
          <p:nvPr>
            <p:ph idx="1" type="body"/>
          </p:nvPr>
        </p:nvSpPr>
        <p:spPr>
          <a:xfrm>
            <a:off x="5370153" y="1526033"/>
            <a:ext cx="5536397" cy="3935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Any Questions 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 rotWithShape="1">
          <a:blip r:embed="rId3">
            <a:alphaModFix amt="35000"/>
          </a:blip>
          <a:srcRect b="3309" l="0" r="0" t="12419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/>
          <p:nvPr/>
        </p:nvSpPr>
        <p:spPr>
          <a:xfrm>
            <a:off x="321564" y="320040"/>
            <a:ext cx="11548872" cy="6217920"/>
          </a:xfrm>
          <a:prstGeom prst="rect">
            <a:avLst/>
          </a:prstGeom>
          <a:solidFill>
            <a:schemeClr val="l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/>
          <p:nvPr>
            <p:ph type="title"/>
          </p:nvPr>
        </p:nvSpPr>
        <p:spPr>
          <a:xfrm>
            <a:off x="838201" y="1065862"/>
            <a:ext cx="3313164" cy="47262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/>
              <a:t>AGENDA </a:t>
            </a:r>
            <a:endParaRPr/>
          </a:p>
        </p:txBody>
      </p:sp>
      <p:cxnSp>
        <p:nvCxnSpPr>
          <p:cNvPr id="96" name="Google Shape;96;p14"/>
          <p:cNvCxnSpPr/>
          <p:nvPr/>
        </p:nvCxnSpPr>
        <p:spPr>
          <a:xfrm>
            <a:off x="4653372" y="2286000"/>
            <a:ext cx="0" cy="2286000"/>
          </a:xfrm>
          <a:prstGeom prst="straightConnector1">
            <a:avLst/>
          </a:prstGeom>
          <a:noFill/>
          <a:ln cap="flat" cmpd="sng" w="19050">
            <a:solidFill>
              <a:srgbClr val="262626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97" name="Google Shape;97;p14"/>
          <p:cNvGrpSpPr/>
          <p:nvPr/>
        </p:nvGrpSpPr>
        <p:grpSpPr>
          <a:xfrm>
            <a:off x="5156134" y="3181367"/>
            <a:ext cx="6190807" cy="495264"/>
            <a:chOff x="755" y="2115505"/>
            <a:chExt cx="6190807" cy="495264"/>
          </a:xfrm>
        </p:grpSpPr>
        <p:sp>
          <p:nvSpPr>
            <p:cNvPr id="98" name="Google Shape;98;p14"/>
            <p:cNvSpPr/>
            <p:nvPr/>
          </p:nvSpPr>
          <p:spPr>
            <a:xfrm>
              <a:off x="755" y="2115505"/>
              <a:ext cx="1238161" cy="495264"/>
            </a:xfrm>
            <a:prstGeom prst="homePlate">
              <a:avLst>
                <a:gd fmla="val 50000" name="adj"/>
              </a:avLst>
            </a:prstGeom>
            <a:solidFill>
              <a:schemeClr val="accent6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 txBox="1"/>
            <p:nvPr/>
          </p:nvSpPr>
          <p:spPr>
            <a:xfrm>
              <a:off x="755" y="2115505"/>
              <a:ext cx="1114345" cy="4952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53325" spcFirstLastPara="1" rIns="1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lang="en-US" sz="1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Introduction</a:t>
              </a: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991285" y="2115505"/>
              <a:ext cx="1238161" cy="495264"/>
            </a:xfrm>
            <a:prstGeom prst="chevron">
              <a:avLst>
                <a:gd fmla="val 50000" name="adj"/>
              </a:avLst>
            </a:prstGeom>
            <a:solidFill>
              <a:schemeClr val="accent6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4"/>
            <p:cNvSpPr txBox="1"/>
            <p:nvPr/>
          </p:nvSpPr>
          <p:spPr>
            <a:xfrm>
              <a:off x="1238917" y="2115505"/>
              <a:ext cx="742897" cy="4952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40000" spcFirstLastPara="1" rIns="1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lang="en-US" sz="1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Data </a:t>
              </a: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981814" y="2115505"/>
              <a:ext cx="1238161" cy="495264"/>
            </a:xfrm>
            <a:prstGeom prst="chevron">
              <a:avLst>
                <a:gd fmla="val 50000" name="adj"/>
              </a:avLst>
            </a:prstGeom>
            <a:solidFill>
              <a:schemeClr val="accent6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4"/>
            <p:cNvSpPr txBox="1"/>
            <p:nvPr/>
          </p:nvSpPr>
          <p:spPr>
            <a:xfrm>
              <a:off x="2229446" y="2115505"/>
              <a:ext cx="742897" cy="4952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40000" spcFirstLastPara="1" rIns="1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lang="en-US" sz="1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EDA</a:t>
              </a: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2972343" y="2115505"/>
              <a:ext cx="1238161" cy="495264"/>
            </a:xfrm>
            <a:prstGeom prst="chevron">
              <a:avLst>
                <a:gd fmla="val 50000" name="adj"/>
              </a:avLst>
            </a:prstGeom>
            <a:solidFill>
              <a:schemeClr val="accent6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4"/>
            <p:cNvSpPr txBox="1"/>
            <p:nvPr/>
          </p:nvSpPr>
          <p:spPr>
            <a:xfrm>
              <a:off x="3219975" y="2115505"/>
              <a:ext cx="742897" cy="4952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40000" spcFirstLastPara="1" rIns="1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lang="en-US" sz="1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Modelling Techniques </a:t>
              </a: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3962872" y="2115505"/>
              <a:ext cx="1238161" cy="495264"/>
            </a:xfrm>
            <a:prstGeom prst="chevron">
              <a:avLst>
                <a:gd fmla="val 50000" name="adj"/>
              </a:avLst>
            </a:prstGeom>
            <a:solidFill>
              <a:schemeClr val="accent6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4"/>
            <p:cNvSpPr txBox="1"/>
            <p:nvPr/>
          </p:nvSpPr>
          <p:spPr>
            <a:xfrm>
              <a:off x="4210504" y="2115505"/>
              <a:ext cx="742897" cy="4952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40000" spcFirstLastPara="1" rIns="1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lang="en-US" sz="1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100 Customers list </a:t>
              </a: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4953401" y="2115505"/>
              <a:ext cx="1238161" cy="495264"/>
            </a:xfrm>
            <a:prstGeom prst="chevron">
              <a:avLst>
                <a:gd fmla="val 50000" name="adj"/>
              </a:avLst>
            </a:prstGeom>
            <a:solidFill>
              <a:schemeClr val="accent6"/>
            </a:solidFill>
            <a:ln cap="flat" cmpd="sng" w="1905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 txBox="1"/>
            <p:nvPr/>
          </p:nvSpPr>
          <p:spPr>
            <a:xfrm>
              <a:off x="5201033" y="2115505"/>
              <a:ext cx="742897" cy="4952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650" lIns="40000" spcFirstLastPara="1" rIns="13325" wrap="square" tIns="26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000"/>
                <a:buFont typeface="Calibri"/>
                <a:buNone/>
              </a:pPr>
              <a:r>
                <a:rPr lang="en-US" sz="10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Conclusion</a:t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5"/>
          <p:cNvPicPr preferRelativeResize="0"/>
          <p:nvPr/>
        </p:nvPicPr>
        <p:blipFill rotWithShape="1">
          <a:blip r:embed="rId3">
            <a:alphaModFix/>
          </a:blip>
          <a:srcRect b="419" l="0" r="9091" t="2297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E7E6E6">
                  <a:alpha val="67843"/>
                </a:srgbClr>
              </a:gs>
              <a:gs pos="10000">
                <a:srgbClr val="E7E6E6">
                  <a:alpha val="67843"/>
                </a:srgbClr>
              </a:gs>
              <a:gs pos="85000">
                <a:srgbClr val="E7E6E6">
                  <a:alpha val="96862"/>
                </a:srgbClr>
              </a:gs>
              <a:gs pos="100000">
                <a:srgbClr val="E7E6E6">
                  <a:alpha val="96862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Data	</a:t>
            </a:r>
            <a:endParaRPr/>
          </a:p>
        </p:txBody>
      </p:sp>
      <p:grpSp>
        <p:nvGrpSpPr>
          <p:cNvPr id="117" name="Google Shape;117;p15"/>
          <p:cNvGrpSpPr/>
          <p:nvPr/>
        </p:nvGrpSpPr>
        <p:grpSpPr>
          <a:xfrm>
            <a:off x="838200" y="1832451"/>
            <a:ext cx="10515600" cy="4337685"/>
            <a:chOff x="0" y="6826"/>
            <a:chExt cx="10515600" cy="4337685"/>
          </a:xfrm>
        </p:grpSpPr>
        <p:sp>
          <p:nvSpPr>
            <p:cNvPr id="118" name="Google Shape;118;p15"/>
            <p:cNvSpPr/>
            <p:nvPr/>
          </p:nvSpPr>
          <p:spPr>
            <a:xfrm>
              <a:off x="0" y="6826"/>
              <a:ext cx="10515600" cy="79150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08B54"/>
                </a:gs>
                <a:gs pos="50000">
                  <a:srgbClr val="F67A26"/>
                </a:gs>
                <a:gs pos="100000">
                  <a:srgbClr val="E36A18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5"/>
            <p:cNvSpPr txBox="1"/>
            <p:nvPr/>
          </p:nvSpPr>
          <p:spPr>
            <a:xfrm>
              <a:off x="38638" y="45464"/>
              <a:ext cx="10438324" cy="7142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None/>
              </a:pPr>
              <a:r>
                <a:rPr lang="en-US" sz="3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Current Customer Marketing Results </a:t>
              </a: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0" y="893371"/>
              <a:ext cx="10515600" cy="79150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AFAFAF"/>
                </a:gs>
                <a:gs pos="50000">
                  <a:schemeClr val="accent3"/>
                </a:gs>
                <a:gs pos="100000">
                  <a:srgbClr val="919191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5"/>
            <p:cNvSpPr txBox="1"/>
            <p:nvPr/>
          </p:nvSpPr>
          <p:spPr>
            <a:xfrm>
              <a:off x="38638" y="932009"/>
              <a:ext cx="10438324" cy="7142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None/>
              </a:pPr>
              <a:r>
                <a:rPr lang="en-US" sz="3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Household Axiom Data </a:t>
              </a: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0" y="1779916"/>
              <a:ext cx="10515600" cy="79150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FFC647"/>
                </a:gs>
                <a:gs pos="50000">
                  <a:srgbClr val="FFC600"/>
                </a:gs>
                <a:gs pos="100000">
                  <a:srgbClr val="E3B400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5"/>
            <p:cNvSpPr txBox="1"/>
            <p:nvPr/>
          </p:nvSpPr>
          <p:spPr>
            <a:xfrm>
              <a:off x="38638" y="1818554"/>
              <a:ext cx="10438324" cy="7142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None/>
              </a:pPr>
              <a:r>
                <a:rPr lang="en-US" sz="3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Household Credit Data </a:t>
              </a: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0" y="2666461"/>
              <a:ext cx="10515600" cy="79150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6EA5DA"/>
                </a:gs>
                <a:gs pos="50000">
                  <a:srgbClr val="529BDA"/>
                </a:gs>
                <a:gs pos="100000">
                  <a:srgbClr val="4188C8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 txBox="1"/>
            <p:nvPr/>
          </p:nvSpPr>
          <p:spPr>
            <a:xfrm>
              <a:off x="38638" y="2705099"/>
              <a:ext cx="10438324" cy="7142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None/>
              </a:pPr>
              <a:r>
                <a:rPr lang="en-US" sz="3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House Vehicle Data </a:t>
              </a: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0" y="3553006"/>
              <a:ext cx="10515600" cy="791505"/>
            </a:xfrm>
            <a:prstGeom prst="roundRect">
              <a:avLst>
                <a:gd fmla="val 16667" name="adj"/>
              </a:avLst>
            </a:prstGeom>
            <a:gradFill>
              <a:gsLst>
                <a:gs pos="0">
                  <a:srgbClr val="7FB75F"/>
                </a:gs>
                <a:gs pos="50000">
                  <a:srgbClr val="6EB141"/>
                </a:gs>
                <a:gs pos="100000">
                  <a:srgbClr val="5FA134"/>
                </a:gs>
              </a:gsLst>
              <a:lin ang="5400000" scaled="0"/>
            </a:gradFill>
            <a:ln>
              <a:noFill/>
            </a:ln>
            <a:effectLst>
              <a:outerShdw blurRad="57150" rotWithShape="0" algn="ctr" dir="5400000" dist="19050">
                <a:srgbClr val="000000">
                  <a:alpha val="6274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5"/>
            <p:cNvSpPr txBox="1"/>
            <p:nvPr/>
          </p:nvSpPr>
          <p:spPr>
            <a:xfrm>
              <a:off x="38638" y="3591644"/>
              <a:ext cx="10438324" cy="71422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25725" lIns="125725" spcFirstLastPara="1" rIns="125725" wrap="square" tIns="1257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3300"/>
                <a:buFont typeface="Calibri"/>
                <a:buNone/>
              </a:pPr>
              <a:r>
                <a:rPr lang="en-US" sz="3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Prospective Customers </a:t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/>
          <p:nvPr/>
        </p:nvSpPr>
        <p:spPr>
          <a:xfrm>
            <a:off x="-1" y="0"/>
            <a:ext cx="12192000" cy="19150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6"/>
          <p:cNvSpPr txBox="1"/>
          <p:nvPr>
            <p:ph type="title"/>
          </p:nvPr>
        </p:nvSpPr>
        <p:spPr>
          <a:xfrm>
            <a:off x="1077689" y="323097"/>
            <a:ext cx="10515599" cy="11360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alibri"/>
              <a:buNone/>
            </a:pPr>
            <a:r>
              <a:rPr lang="en-US" sz="5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EDA ABOUT DATA – LUXURY CARS </a:t>
            </a:r>
            <a:endParaRPr/>
          </a:p>
        </p:txBody>
      </p:sp>
      <p:sp>
        <p:nvSpPr>
          <p:cNvPr id="134" name="Google Shape;134;p16"/>
          <p:cNvSpPr txBox="1"/>
          <p:nvPr>
            <p:ph idx="1" type="body"/>
          </p:nvPr>
        </p:nvSpPr>
        <p:spPr>
          <a:xfrm>
            <a:off x="838199" y="1335726"/>
            <a:ext cx="10515599" cy="4206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E2F3"/>
              </a:buClr>
              <a:buSzPts val="2400"/>
              <a:buNone/>
            </a:pPr>
            <a:r>
              <a:rPr lang="en-US" sz="2400">
                <a:solidFill>
                  <a:srgbClr val="D8E2F3"/>
                </a:solidFill>
                <a:latin typeface="Calibri"/>
                <a:ea typeface="Calibri"/>
                <a:cs typeface="Calibri"/>
                <a:sym typeface="Calibri"/>
              </a:rPr>
              <a:t>Customers with Luxury cars tend to reject offer </a:t>
            </a:r>
            <a:endParaRPr/>
          </a:p>
        </p:txBody>
      </p:sp>
      <p:pic>
        <p:nvPicPr>
          <p:cNvPr descr="Table&#10;&#10;Description automatically generated" id="135" name="Google Shape;13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7689" y="2139351"/>
            <a:ext cx="10036620" cy="4165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 txBox="1"/>
          <p:nvPr>
            <p:ph type="title"/>
          </p:nvPr>
        </p:nvSpPr>
        <p:spPr>
          <a:xfrm>
            <a:off x="645859" y="640081"/>
            <a:ext cx="3494341" cy="37934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Calibri"/>
              <a:buNone/>
            </a:pPr>
            <a:r>
              <a:rPr lang="en-US" sz="4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Modelling Techniques</a:t>
            </a:r>
            <a:endParaRPr/>
          </a:p>
        </p:txBody>
      </p:sp>
      <p:sp>
        <p:nvSpPr>
          <p:cNvPr id="141" name="Google Shape;141;p17"/>
          <p:cNvSpPr txBox="1"/>
          <p:nvPr>
            <p:ph idx="1" type="body"/>
          </p:nvPr>
        </p:nvSpPr>
        <p:spPr>
          <a:xfrm>
            <a:off x="645858" y="4571999"/>
            <a:ext cx="3494342" cy="1645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Decision Tree – Pruned Tree </a:t>
            </a:r>
            <a:endParaRPr/>
          </a:p>
        </p:txBody>
      </p:sp>
      <p:sp>
        <p:nvSpPr>
          <p:cNvPr id="142" name="Google Shape;142;p17"/>
          <p:cNvSpPr/>
          <p:nvPr/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7"/>
          <p:cNvSpPr/>
          <p:nvPr/>
        </p:nvSpPr>
        <p:spPr>
          <a:xfrm>
            <a:off x="5275903" y="640091"/>
            <a:ext cx="6266120" cy="5577818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C8CACA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t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Diagram&#10;&#10;Description automatically generated" id="144" name="Google Shape;14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41735" y="1270342"/>
            <a:ext cx="5934456" cy="4317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/>
          <p:nvPr>
            <p:ph type="title"/>
          </p:nvPr>
        </p:nvSpPr>
        <p:spPr>
          <a:xfrm>
            <a:off x="645859" y="640081"/>
            <a:ext cx="3494341" cy="37934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Calibri"/>
              <a:buNone/>
            </a:pPr>
            <a:r>
              <a:rPr lang="en-US" sz="4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Modelling Techniques</a:t>
            </a:r>
            <a:endParaRPr/>
          </a:p>
        </p:txBody>
      </p:sp>
      <p:sp>
        <p:nvSpPr>
          <p:cNvPr id="150" name="Google Shape;150;p18"/>
          <p:cNvSpPr txBox="1"/>
          <p:nvPr>
            <p:ph idx="1" type="body"/>
          </p:nvPr>
        </p:nvSpPr>
        <p:spPr>
          <a:xfrm>
            <a:off x="645858" y="4571999"/>
            <a:ext cx="3494342" cy="16459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KNN – K-Nearest Neighbor</a:t>
            </a: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8"/>
          <p:cNvSpPr/>
          <p:nvPr/>
        </p:nvSpPr>
        <p:spPr>
          <a:xfrm>
            <a:off x="5275903" y="640091"/>
            <a:ext cx="6266120" cy="5577818"/>
          </a:xfrm>
          <a:prstGeom prst="roundRect">
            <a:avLst>
              <a:gd fmla="val 0" name="adj"/>
            </a:avLst>
          </a:prstGeom>
          <a:solidFill>
            <a:srgbClr val="FFFFFF"/>
          </a:solidFill>
          <a:ln cap="flat" cmpd="sng" w="9525">
            <a:solidFill>
              <a:srgbClr val="C8CACA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t" dir="5400000" dist="19050">
              <a:srgbClr val="000000">
                <a:alpha val="6274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hart, line chart&#10;&#10;Description automatically generated" id="153" name="Google Shape;15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41735" y="1448376"/>
            <a:ext cx="5934456" cy="3961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9"/>
          <p:cNvSpPr txBox="1"/>
          <p:nvPr>
            <p:ph type="title"/>
          </p:nvPr>
        </p:nvSpPr>
        <p:spPr>
          <a:xfrm>
            <a:off x="838200" y="365125"/>
            <a:ext cx="5393361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Modelling Technique </a:t>
            </a:r>
            <a:endParaRPr/>
          </a:p>
        </p:txBody>
      </p:sp>
      <p:pic>
        <p:nvPicPr>
          <p:cNvPr id="160" name="Google Shape;160;p19"/>
          <p:cNvPicPr preferRelativeResize="0"/>
          <p:nvPr/>
        </p:nvPicPr>
        <p:blipFill rotWithShape="1">
          <a:blip r:embed="rId3">
            <a:alphaModFix/>
          </a:blip>
          <a:srcRect b="-2" l="21815" r="11433" t="0"/>
          <a:stretch/>
        </p:blipFill>
        <p:spPr>
          <a:xfrm>
            <a:off x="6374920" y="758514"/>
            <a:ext cx="5122238" cy="5122238"/>
          </a:xfrm>
          <a:custGeom>
            <a:rect b="b" l="l" r="r" t="t"/>
            <a:pathLst>
              <a:path extrusionOk="0" h="2663168" w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61" name="Google Shape;161;p19"/>
          <p:cNvSpPr/>
          <p:nvPr/>
        </p:nvSpPr>
        <p:spPr>
          <a:xfrm flipH="1" rot="10389197">
            <a:off x="6261882" y="687822"/>
            <a:ext cx="5471147" cy="5471147"/>
          </a:xfrm>
          <a:prstGeom prst="arc">
            <a:avLst>
              <a:gd fmla="val 16200000" name="adj1"/>
              <a:gd fmla="val 20093138" name="adj2"/>
            </a:avLst>
          </a:prstGeom>
          <a:noFill/>
          <a:ln cap="rnd" cmpd="sng" w="127000">
            <a:solidFill>
              <a:schemeClr val="accent4">
                <a:alpha val="94901"/>
              </a:schemeClr>
            </a:solidFill>
            <a:prstDash val="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9"/>
          <p:cNvSpPr/>
          <p:nvPr/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3" name="Google Shape;163;p19"/>
          <p:cNvGrpSpPr/>
          <p:nvPr/>
        </p:nvGrpSpPr>
        <p:grpSpPr>
          <a:xfrm>
            <a:off x="1250865" y="1826041"/>
            <a:ext cx="4568030" cy="4350504"/>
            <a:chOff x="412665" y="416"/>
            <a:chExt cx="4568030" cy="4350504"/>
          </a:xfrm>
        </p:grpSpPr>
        <p:sp>
          <p:nvSpPr>
            <p:cNvPr id="164" name="Google Shape;164;p19"/>
            <p:cNvSpPr/>
            <p:nvPr/>
          </p:nvSpPr>
          <p:spPr>
            <a:xfrm>
              <a:off x="412665" y="416"/>
              <a:ext cx="2175252" cy="1305151"/>
            </a:xfrm>
            <a:prstGeom prst="rect">
              <a:avLst/>
            </a:prstGeom>
            <a:solidFill>
              <a:schemeClr val="accent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9"/>
            <p:cNvSpPr txBox="1"/>
            <p:nvPr/>
          </p:nvSpPr>
          <p:spPr>
            <a:xfrm>
              <a:off x="412665" y="416"/>
              <a:ext cx="2175252" cy="13051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b="1" lang="en-US" sz="1600" u="sng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Random Forest </a:t>
              </a: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2805443" y="416"/>
              <a:ext cx="2175252" cy="1305151"/>
            </a:xfrm>
            <a:prstGeom prst="rect">
              <a:avLst/>
            </a:prstGeom>
            <a:solidFill>
              <a:srgbClr val="D77850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9"/>
            <p:cNvSpPr txBox="1"/>
            <p:nvPr/>
          </p:nvSpPr>
          <p:spPr>
            <a:xfrm>
              <a:off x="2805443" y="416"/>
              <a:ext cx="2175252" cy="13051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Random Forest 3200 samples </a:t>
              </a: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412665" y="1523093"/>
              <a:ext cx="2175252" cy="1305151"/>
            </a:xfrm>
            <a:prstGeom prst="rect">
              <a:avLst/>
            </a:prstGeom>
            <a:solidFill>
              <a:srgbClr val="C47F6E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9"/>
            <p:cNvSpPr txBox="1"/>
            <p:nvPr/>
          </p:nvSpPr>
          <p:spPr>
            <a:xfrm>
              <a:off x="412665" y="1523093"/>
              <a:ext cx="2175252" cy="13051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27 predictor 2 classes: 'Accepted', 'DidNotAccept’ </a:t>
              </a: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2805443" y="1523093"/>
              <a:ext cx="2175252" cy="1305151"/>
            </a:xfrm>
            <a:prstGeom prst="rect">
              <a:avLst/>
            </a:prstGeom>
            <a:solidFill>
              <a:srgbClr val="B38E8A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9"/>
            <p:cNvSpPr txBox="1"/>
            <p:nvPr/>
          </p:nvSpPr>
          <p:spPr>
            <a:xfrm>
              <a:off x="2805443" y="1523093"/>
              <a:ext cx="2175252" cy="13051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Summary of sample sizes: 3200, 3200, 3200, 3200, 3200, 3200, ... Resampling results: </a:t>
              </a:r>
              <a:endParaRPr/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1609054" y="3045769"/>
              <a:ext cx="2175252" cy="1305151"/>
            </a:xfrm>
            <a:prstGeom prst="rect">
              <a:avLst/>
            </a:prstGeom>
            <a:solidFill>
              <a:srgbClr val="A4A4A4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9"/>
            <p:cNvSpPr txBox="1"/>
            <p:nvPr/>
          </p:nvSpPr>
          <p:spPr>
            <a:xfrm>
              <a:off x="1609054" y="3045769"/>
              <a:ext cx="2175252" cy="13051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60950" lIns="60950" spcFirstLastPara="1" rIns="60950" wrap="square" tIns="609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Accuracy 0.7237851 </a:t>
              </a:r>
              <a:endParaRPr/>
            </a:p>
            <a:p>
              <a:pPr indent="0" lvl="0" marL="0" marR="0" rtl="0" algn="ctr">
                <a:lnSpc>
                  <a:spcPct val="90000"/>
                </a:lnSpc>
                <a:spcBef>
                  <a:spcPts val="560"/>
                </a:spcBef>
                <a:spcAft>
                  <a:spcPts val="0"/>
                </a:spcAft>
                <a:buClr>
                  <a:schemeClr val="lt1"/>
                </a:buClr>
                <a:buSzPts val="1600"/>
                <a:buFont typeface="Calibri"/>
                <a:buNone/>
              </a:pPr>
              <a:r>
                <a:rPr lang="en-US" sz="16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Kappa     0.3867968</a:t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0"/>
          <p:cNvSpPr txBox="1"/>
          <p:nvPr>
            <p:ph type="title"/>
          </p:nvPr>
        </p:nvSpPr>
        <p:spPr>
          <a:xfrm>
            <a:off x="838199" y="291090"/>
            <a:ext cx="10515599" cy="93268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lang="en-US" sz="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Modelling Predictions Between Actuals</a:t>
            </a:r>
            <a:endParaRPr/>
          </a:p>
        </p:txBody>
      </p:sp>
      <p:pic>
        <p:nvPicPr>
          <p:cNvPr descr="Table&#10;&#10;Description automatically generated with low confidence" id="179" name="Google Shape;179;p2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46546" y="1863801"/>
            <a:ext cx="8898906" cy="4440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1"/>
          <p:cNvSpPr/>
          <p:nvPr/>
        </p:nvSpPr>
        <p:spPr>
          <a:xfrm>
            <a:off x="1" y="752347"/>
            <a:ext cx="12191999" cy="6105653"/>
          </a:xfrm>
          <a:custGeom>
            <a:rect b="b" l="l" r="r" t="t"/>
            <a:pathLst>
              <a:path extrusionOk="0" h="6105653" w="12191999">
                <a:moveTo>
                  <a:pt x="7538181" y="484"/>
                </a:moveTo>
                <a:cubicBezTo>
                  <a:pt x="7546999" y="-833"/>
                  <a:pt x="7557492" y="439"/>
                  <a:pt x="7569993" y="5527"/>
                </a:cubicBezTo>
                <a:cubicBezTo>
                  <a:pt x="7612855" y="22971"/>
                  <a:pt x="7598567" y="54953"/>
                  <a:pt x="7587853" y="84028"/>
                </a:cubicBezTo>
                <a:cubicBezTo>
                  <a:pt x="7559278" y="153806"/>
                  <a:pt x="7559278" y="229401"/>
                  <a:pt x="7559278" y="325347"/>
                </a:cubicBezTo>
                <a:cubicBezTo>
                  <a:pt x="7695009" y="243938"/>
                  <a:pt x="7652146" y="95658"/>
                  <a:pt x="7795021" y="25878"/>
                </a:cubicBezTo>
                <a:cubicBezTo>
                  <a:pt x="7820024" y="113102"/>
                  <a:pt x="7770018" y="179974"/>
                  <a:pt x="7759302" y="249752"/>
                </a:cubicBezTo>
                <a:cubicBezTo>
                  <a:pt x="7748587" y="313717"/>
                  <a:pt x="7773590" y="328254"/>
                  <a:pt x="7852171" y="313717"/>
                </a:cubicBezTo>
                <a:cubicBezTo>
                  <a:pt x="7973615" y="290457"/>
                  <a:pt x="8034337" y="325347"/>
                  <a:pt x="8002190" y="418385"/>
                </a:cubicBezTo>
                <a:cubicBezTo>
                  <a:pt x="7970043" y="505609"/>
                  <a:pt x="8016478" y="514331"/>
                  <a:pt x="8084343" y="491072"/>
                </a:cubicBezTo>
                <a:cubicBezTo>
                  <a:pt x="8184355" y="456182"/>
                  <a:pt x="8262937" y="493979"/>
                  <a:pt x="8348662" y="520146"/>
                </a:cubicBezTo>
                <a:cubicBezTo>
                  <a:pt x="8477249" y="560851"/>
                  <a:pt x="8541543" y="543406"/>
                  <a:pt x="8637984" y="459090"/>
                </a:cubicBezTo>
                <a:cubicBezTo>
                  <a:pt x="8691561" y="409663"/>
                  <a:pt x="8737996" y="360236"/>
                  <a:pt x="8784431" y="290457"/>
                </a:cubicBezTo>
                <a:cubicBezTo>
                  <a:pt x="8809434" y="450367"/>
                  <a:pt x="8895158" y="284642"/>
                  <a:pt x="8948737" y="339884"/>
                </a:cubicBezTo>
                <a:cubicBezTo>
                  <a:pt x="8970168" y="453274"/>
                  <a:pt x="8798717" y="543406"/>
                  <a:pt x="8848725" y="697501"/>
                </a:cubicBezTo>
                <a:cubicBezTo>
                  <a:pt x="8995171" y="511424"/>
                  <a:pt x="9041606" y="302087"/>
                  <a:pt x="9238059" y="165437"/>
                </a:cubicBezTo>
                <a:cubicBezTo>
                  <a:pt x="9280921" y="197419"/>
                  <a:pt x="9238059" y="229401"/>
                  <a:pt x="9255919" y="255567"/>
                </a:cubicBezTo>
                <a:cubicBezTo>
                  <a:pt x="9266634" y="255567"/>
                  <a:pt x="9198767" y="560851"/>
                  <a:pt x="9477374" y="578295"/>
                </a:cubicBezTo>
                <a:cubicBezTo>
                  <a:pt x="9477374" y="584110"/>
                  <a:pt x="9477374" y="589925"/>
                  <a:pt x="9488091" y="595740"/>
                </a:cubicBezTo>
                <a:cubicBezTo>
                  <a:pt x="9527380" y="627722"/>
                  <a:pt x="9620249" y="598648"/>
                  <a:pt x="9627393" y="650981"/>
                </a:cubicBezTo>
                <a:cubicBezTo>
                  <a:pt x="9634537" y="709131"/>
                  <a:pt x="9666684" y="764373"/>
                  <a:pt x="9648824" y="825429"/>
                </a:cubicBezTo>
                <a:cubicBezTo>
                  <a:pt x="9634537" y="871948"/>
                  <a:pt x="9616678" y="921374"/>
                  <a:pt x="9616678" y="970802"/>
                </a:cubicBezTo>
                <a:cubicBezTo>
                  <a:pt x="9616678" y="1023136"/>
                  <a:pt x="9495233" y="1095822"/>
                  <a:pt x="9655968" y="1127805"/>
                </a:cubicBezTo>
                <a:cubicBezTo>
                  <a:pt x="9663111" y="1127805"/>
                  <a:pt x="9645252" y="1217935"/>
                  <a:pt x="9638109" y="1267362"/>
                </a:cubicBezTo>
                <a:cubicBezTo>
                  <a:pt x="9630965" y="1308066"/>
                  <a:pt x="9598818" y="1357494"/>
                  <a:pt x="9663111" y="1386568"/>
                </a:cubicBezTo>
                <a:cubicBezTo>
                  <a:pt x="9702403" y="1401105"/>
                  <a:pt x="9773840" y="1331326"/>
                  <a:pt x="9780984" y="1270269"/>
                </a:cubicBezTo>
                <a:cubicBezTo>
                  <a:pt x="9788127" y="1215028"/>
                  <a:pt x="9795271" y="1159787"/>
                  <a:pt x="9780984" y="1107452"/>
                </a:cubicBezTo>
                <a:cubicBezTo>
                  <a:pt x="9763125" y="1043488"/>
                  <a:pt x="9791699" y="1008598"/>
                  <a:pt x="9855993" y="991154"/>
                </a:cubicBezTo>
                <a:cubicBezTo>
                  <a:pt x="9923858" y="970802"/>
                  <a:pt x="9959577" y="933005"/>
                  <a:pt x="9991724" y="880670"/>
                </a:cubicBezTo>
                <a:cubicBezTo>
                  <a:pt x="10070305" y="752742"/>
                  <a:pt x="10163174" y="630630"/>
                  <a:pt x="10209609" y="491071"/>
                </a:cubicBezTo>
                <a:cubicBezTo>
                  <a:pt x="10216753" y="464905"/>
                  <a:pt x="10231040" y="432923"/>
                  <a:pt x="10291762" y="421292"/>
                </a:cubicBezTo>
                <a:cubicBezTo>
                  <a:pt x="10198893" y="799262"/>
                  <a:pt x="9959577" y="1142341"/>
                  <a:pt x="9973865" y="1531941"/>
                </a:cubicBezTo>
                <a:cubicBezTo>
                  <a:pt x="10048874" y="1427272"/>
                  <a:pt x="10052446" y="1302252"/>
                  <a:pt x="10106024" y="1188861"/>
                </a:cubicBezTo>
                <a:cubicBezTo>
                  <a:pt x="10145315" y="1270269"/>
                  <a:pt x="10102453" y="1345863"/>
                  <a:pt x="10081022" y="1421458"/>
                </a:cubicBezTo>
                <a:cubicBezTo>
                  <a:pt x="10063162" y="1485421"/>
                  <a:pt x="10059590" y="1543570"/>
                  <a:pt x="10170318" y="1549385"/>
                </a:cubicBezTo>
                <a:cubicBezTo>
                  <a:pt x="10181034" y="1549385"/>
                  <a:pt x="10188178" y="1549385"/>
                  <a:pt x="10198893" y="1549385"/>
                </a:cubicBezTo>
                <a:cubicBezTo>
                  <a:pt x="10245327" y="1526126"/>
                  <a:pt x="10266759" y="1494144"/>
                  <a:pt x="10281046" y="1453439"/>
                </a:cubicBezTo>
                <a:cubicBezTo>
                  <a:pt x="10288190" y="1430180"/>
                  <a:pt x="10302477" y="1398198"/>
                  <a:pt x="10334625" y="1398198"/>
                </a:cubicBezTo>
                <a:cubicBezTo>
                  <a:pt x="10456068" y="1401105"/>
                  <a:pt x="10491787" y="1322604"/>
                  <a:pt x="10527506" y="1247010"/>
                </a:cubicBezTo>
                <a:cubicBezTo>
                  <a:pt x="10588228" y="1287714"/>
                  <a:pt x="10545365" y="1322604"/>
                  <a:pt x="10548937" y="1354586"/>
                </a:cubicBezTo>
                <a:cubicBezTo>
                  <a:pt x="10552509" y="1374938"/>
                  <a:pt x="10556080" y="1395290"/>
                  <a:pt x="10588228" y="1395290"/>
                </a:cubicBezTo>
                <a:cubicBezTo>
                  <a:pt x="10613230" y="1395290"/>
                  <a:pt x="10645378" y="1386568"/>
                  <a:pt x="10645378" y="1366216"/>
                </a:cubicBezTo>
                <a:cubicBezTo>
                  <a:pt x="10648949" y="1238288"/>
                  <a:pt x="10820400" y="1165601"/>
                  <a:pt x="10820400" y="1031858"/>
                </a:cubicBezTo>
                <a:cubicBezTo>
                  <a:pt x="10820400" y="950449"/>
                  <a:pt x="10916840" y="1072563"/>
                  <a:pt x="10956131" y="1005691"/>
                </a:cubicBezTo>
                <a:cubicBezTo>
                  <a:pt x="10966847" y="991154"/>
                  <a:pt x="10981133" y="1046395"/>
                  <a:pt x="10977562" y="1069655"/>
                </a:cubicBezTo>
                <a:cubicBezTo>
                  <a:pt x="10973991" y="1092915"/>
                  <a:pt x="10948987" y="1113267"/>
                  <a:pt x="10966847" y="1142341"/>
                </a:cubicBezTo>
                <a:cubicBezTo>
                  <a:pt x="11031140" y="1156879"/>
                  <a:pt x="11056143" y="1119081"/>
                  <a:pt x="11074003" y="1084192"/>
                </a:cubicBezTo>
                <a:cubicBezTo>
                  <a:pt x="11116865" y="1008598"/>
                  <a:pt x="11166871" y="933005"/>
                  <a:pt x="11181159" y="848688"/>
                </a:cubicBezTo>
                <a:cubicBezTo>
                  <a:pt x="11184730" y="819614"/>
                  <a:pt x="11202590" y="802169"/>
                  <a:pt x="11238309" y="805077"/>
                </a:cubicBezTo>
                <a:cubicBezTo>
                  <a:pt x="11284744" y="810891"/>
                  <a:pt x="11270456" y="839966"/>
                  <a:pt x="11266884" y="863226"/>
                </a:cubicBezTo>
                <a:cubicBezTo>
                  <a:pt x="11263312" y="877763"/>
                  <a:pt x="11252596" y="892300"/>
                  <a:pt x="11277600" y="906838"/>
                </a:cubicBezTo>
                <a:cubicBezTo>
                  <a:pt x="11531203" y="566666"/>
                  <a:pt x="11516915" y="386403"/>
                  <a:pt x="11724084" y="5527"/>
                </a:cubicBezTo>
                <a:cubicBezTo>
                  <a:pt x="11763375" y="89842"/>
                  <a:pt x="11734800" y="150899"/>
                  <a:pt x="11727656" y="209048"/>
                </a:cubicBezTo>
                <a:cubicBezTo>
                  <a:pt x="11709796" y="354421"/>
                  <a:pt x="11677649" y="264290"/>
                  <a:pt x="11656218" y="409663"/>
                </a:cubicBezTo>
                <a:cubicBezTo>
                  <a:pt x="11645503" y="479442"/>
                  <a:pt x="11609784" y="543406"/>
                  <a:pt x="11666934" y="621907"/>
                </a:cubicBezTo>
                <a:cubicBezTo>
                  <a:pt x="11706225" y="674241"/>
                  <a:pt x="11663362" y="758557"/>
                  <a:pt x="11631215" y="822521"/>
                </a:cubicBezTo>
                <a:cubicBezTo>
                  <a:pt x="11602640" y="874856"/>
                  <a:pt x="11595497" y="927190"/>
                  <a:pt x="11631215" y="996969"/>
                </a:cubicBezTo>
                <a:cubicBezTo>
                  <a:pt x="11652646" y="933005"/>
                  <a:pt x="11670505" y="883578"/>
                  <a:pt x="11684793" y="834151"/>
                </a:cubicBezTo>
                <a:cubicBezTo>
                  <a:pt x="11695509" y="793447"/>
                  <a:pt x="11720512" y="770187"/>
                  <a:pt x="11774090" y="773095"/>
                </a:cubicBezTo>
                <a:cubicBezTo>
                  <a:pt x="11802665" y="773095"/>
                  <a:pt x="11841956" y="764373"/>
                  <a:pt x="11856243" y="793447"/>
                </a:cubicBezTo>
                <a:cubicBezTo>
                  <a:pt x="11870531" y="816706"/>
                  <a:pt x="11856243" y="848688"/>
                  <a:pt x="11831240" y="860319"/>
                </a:cubicBezTo>
                <a:cubicBezTo>
                  <a:pt x="11784806" y="874856"/>
                  <a:pt x="11741944" y="889393"/>
                  <a:pt x="11738371" y="938820"/>
                </a:cubicBezTo>
                <a:cubicBezTo>
                  <a:pt x="11731228" y="1005691"/>
                  <a:pt x="11759802" y="967894"/>
                  <a:pt x="11795521" y="956264"/>
                </a:cubicBezTo>
                <a:cubicBezTo>
                  <a:pt x="11834812" y="944634"/>
                  <a:pt x="11845527" y="979524"/>
                  <a:pt x="11838384" y="1002784"/>
                </a:cubicBezTo>
                <a:cubicBezTo>
                  <a:pt x="11806237" y="1090007"/>
                  <a:pt x="11863387" y="1180138"/>
                  <a:pt x="11816952" y="1270269"/>
                </a:cubicBezTo>
                <a:cubicBezTo>
                  <a:pt x="11931252" y="1247010"/>
                  <a:pt x="11981259" y="1197583"/>
                  <a:pt x="11999118" y="1092915"/>
                </a:cubicBezTo>
                <a:cubicBezTo>
                  <a:pt x="12002690" y="1055118"/>
                  <a:pt x="11995547" y="1014413"/>
                  <a:pt x="12027693" y="979524"/>
                </a:cubicBezTo>
                <a:cubicBezTo>
                  <a:pt x="12045553" y="959172"/>
                  <a:pt x="12066984" y="938820"/>
                  <a:pt x="12102703" y="953357"/>
                </a:cubicBezTo>
                <a:cubicBezTo>
                  <a:pt x="12127705" y="962080"/>
                  <a:pt x="12127705" y="985338"/>
                  <a:pt x="12120562" y="1005691"/>
                </a:cubicBezTo>
                <a:cubicBezTo>
                  <a:pt x="12081272" y="1090007"/>
                  <a:pt x="12070555" y="1180138"/>
                  <a:pt x="12056268" y="1267362"/>
                </a:cubicBezTo>
                <a:cubicBezTo>
                  <a:pt x="12052697" y="1281899"/>
                  <a:pt x="12045553" y="1296437"/>
                  <a:pt x="12081272" y="1310974"/>
                </a:cubicBezTo>
                <a:cubicBezTo>
                  <a:pt x="12113418" y="1209213"/>
                  <a:pt x="12156280" y="1110359"/>
                  <a:pt x="12191999" y="1008598"/>
                </a:cubicBezTo>
                <a:lnTo>
                  <a:pt x="12191999" y="6105653"/>
                </a:lnTo>
                <a:lnTo>
                  <a:pt x="0" y="6105653"/>
                </a:lnTo>
                <a:lnTo>
                  <a:pt x="0" y="927116"/>
                </a:lnTo>
                <a:lnTo>
                  <a:pt x="61930" y="902578"/>
                </a:lnTo>
                <a:cubicBezTo>
                  <a:pt x="91454" y="894128"/>
                  <a:pt x="122931" y="887949"/>
                  <a:pt x="155971" y="883588"/>
                </a:cubicBezTo>
                <a:cubicBezTo>
                  <a:pt x="223837" y="877773"/>
                  <a:pt x="245268" y="839976"/>
                  <a:pt x="277414" y="802179"/>
                </a:cubicBezTo>
                <a:cubicBezTo>
                  <a:pt x="388143" y="674251"/>
                  <a:pt x="488155" y="537601"/>
                  <a:pt x="638174" y="430025"/>
                </a:cubicBezTo>
                <a:cubicBezTo>
                  <a:pt x="620315" y="555046"/>
                  <a:pt x="520302" y="653899"/>
                  <a:pt x="477440" y="784735"/>
                </a:cubicBezTo>
                <a:cubicBezTo>
                  <a:pt x="641746" y="680066"/>
                  <a:pt x="727471" y="543415"/>
                  <a:pt x="827483" y="418395"/>
                </a:cubicBezTo>
                <a:cubicBezTo>
                  <a:pt x="873917" y="360246"/>
                  <a:pt x="931068" y="307912"/>
                  <a:pt x="956071" y="241040"/>
                </a:cubicBezTo>
                <a:cubicBezTo>
                  <a:pt x="961429" y="223595"/>
                  <a:pt x="972814" y="196338"/>
                  <a:pt x="999268" y="192386"/>
                </a:cubicBezTo>
                <a:cubicBezTo>
                  <a:pt x="1008086" y="191069"/>
                  <a:pt x="1018579" y="192341"/>
                  <a:pt x="1031080" y="197429"/>
                </a:cubicBezTo>
                <a:cubicBezTo>
                  <a:pt x="1073942" y="214873"/>
                  <a:pt x="1059654" y="246855"/>
                  <a:pt x="1048940" y="275930"/>
                </a:cubicBezTo>
                <a:cubicBezTo>
                  <a:pt x="1020365" y="345708"/>
                  <a:pt x="1020365" y="421303"/>
                  <a:pt x="1020365" y="517249"/>
                </a:cubicBezTo>
                <a:cubicBezTo>
                  <a:pt x="1156096" y="435840"/>
                  <a:pt x="1113233" y="287560"/>
                  <a:pt x="1256108" y="217780"/>
                </a:cubicBezTo>
                <a:cubicBezTo>
                  <a:pt x="1281111" y="305004"/>
                  <a:pt x="1231105" y="371876"/>
                  <a:pt x="1220389" y="441654"/>
                </a:cubicBezTo>
                <a:cubicBezTo>
                  <a:pt x="1209674" y="505619"/>
                  <a:pt x="1234677" y="520156"/>
                  <a:pt x="1313258" y="505619"/>
                </a:cubicBezTo>
                <a:cubicBezTo>
                  <a:pt x="1434702" y="482359"/>
                  <a:pt x="1495424" y="517249"/>
                  <a:pt x="1463277" y="610287"/>
                </a:cubicBezTo>
                <a:cubicBezTo>
                  <a:pt x="1431130" y="697511"/>
                  <a:pt x="1477565" y="706233"/>
                  <a:pt x="1545430" y="682974"/>
                </a:cubicBezTo>
                <a:cubicBezTo>
                  <a:pt x="1645442" y="648084"/>
                  <a:pt x="1724024" y="685881"/>
                  <a:pt x="1809749" y="712048"/>
                </a:cubicBezTo>
                <a:cubicBezTo>
                  <a:pt x="1938336" y="752753"/>
                  <a:pt x="2002630" y="735308"/>
                  <a:pt x="2099071" y="650992"/>
                </a:cubicBezTo>
                <a:cubicBezTo>
                  <a:pt x="2152648" y="601565"/>
                  <a:pt x="2199083" y="552138"/>
                  <a:pt x="2245518" y="482359"/>
                </a:cubicBezTo>
                <a:cubicBezTo>
                  <a:pt x="2270521" y="642269"/>
                  <a:pt x="2356245" y="476544"/>
                  <a:pt x="2409824" y="531786"/>
                </a:cubicBezTo>
                <a:cubicBezTo>
                  <a:pt x="2431255" y="645176"/>
                  <a:pt x="2259804" y="735308"/>
                  <a:pt x="2309812" y="889403"/>
                </a:cubicBezTo>
                <a:cubicBezTo>
                  <a:pt x="2456258" y="703326"/>
                  <a:pt x="2502693" y="493989"/>
                  <a:pt x="2699146" y="357339"/>
                </a:cubicBezTo>
                <a:cubicBezTo>
                  <a:pt x="2742008" y="389321"/>
                  <a:pt x="2699146" y="421303"/>
                  <a:pt x="2717006" y="447469"/>
                </a:cubicBezTo>
                <a:cubicBezTo>
                  <a:pt x="2727721" y="447469"/>
                  <a:pt x="2659854" y="752753"/>
                  <a:pt x="2938461" y="770197"/>
                </a:cubicBezTo>
                <a:cubicBezTo>
                  <a:pt x="2938461" y="776012"/>
                  <a:pt x="2938461" y="781827"/>
                  <a:pt x="2949178" y="787642"/>
                </a:cubicBezTo>
                <a:cubicBezTo>
                  <a:pt x="2988467" y="819624"/>
                  <a:pt x="3081336" y="790550"/>
                  <a:pt x="3088480" y="842883"/>
                </a:cubicBezTo>
                <a:cubicBezTo>
                  <a:pt x="3095624" y="901033"/>
                  <a:pt x="3127771" y="956275"/>
                  <a:pt x="3109911" y="1017331"/>
                </a:cubicBezTo>
                <a:cubicBezTo>
                  <a:pt x="3095624" y="1063850"/>
                  <a:pt x="3077765" y="1113276"/>
                  <a:pt x="3077765" y="1162704"/>
                </a:cubicBezTo>
                <a:cubicBezTo>
                  <a:pt x="3077765" y="1215038"/>
                  <a:pt x="2956320" y="1287724"/>
                  <a:pt x="3117055" y="1319707"/>
                </a:cubicBezTo>
                <a:cubicBezTo>
                  <a:pt x="3124198" y="1319707"/>
                  <a:pt x="3106339" y="1409837"/>
                  <a:pt x="3099196" y="1459264"/>
                </a:cubicBezTo>
                <a:cubicBezTo>
                  <a:pt x="3092052" y="1499968"/>
                  <a:pt x="3059905" y="1549396"/>
                  <a:pt x="3124198" y="1578470"/>
                </a:cubicBezTo>
                <a:cubicBezTo>
                  <a:pt x="3163490" y="1593007"/>
                  <a:pt x="3234927" y="1523228"/>
                  <a:pt x="3242071" y="1462171"/>
                </a:cubicBezTo>
                <a:cubicBezTo>
                  <a:pt x="3249214" y="1406930"/>
                  <a:pt x="3256358" y="1351689"/>
                  <a:pt x="3242071" y="1299354"/>
                </a:cubicBezTo>
                <a:cubicBezTo>
                  <a:pt x="3224212" y="1235390"/>
                  <a:pt x="3252786" y="1200500"/>
                  <a:pt x="3317080" y="1183056"/>
                </a:cubicBezTo>
                <a:cubicBezTo>
                  <a:pt x="3384945" y="1162704"/>
                  <a:pt x="3420664" y="1124907"/>
                  <a:pt x="3452811" y="1072572"/>
                </a:cubicBezTo>
                <a:cubicBezTo>
                  <a:pt x="3531392" y="944644"/>
                  <a:pt x="3624261" y="822532"/>
                  <a:pt x="3670696" y="682973"/>
                </a:cubicBezTo>
                <a:cubicBezTo>
                  <a:pt x="3677840" y="656807"/>
                  <a:pt x="3692127" y="624825"/>
                  <a:pt x="3752849" y="613194"/>
                </a:cubicBezTo>
                <a:cubicBezTo>
                  <a:pt x="3659980" y="991164"/>
                  <a:pt x="3420664" y="1334243"/>
                  <a:pt x="3434952" y="1723843"/>
                </a:cubicBezTo>
                <a:cubicBezTo>
                  <a:pt x="3509961" y="1619174"/>
                  <a:pt x="3513533" y="1494154"/>
                  <a:pt x="3567111" y="1380763"/>
                </a:cubicBezTo>
                <a:cubicBezTo>
                  <a:pt x="3606402" y="1462171"/>
                  <a:pt x="3563540" y="1537765"/>
                  <a:pt x="3542109" y="1613360"/>
                </a:cubicBezTo>
                <a:cubicBezTo>
                  <a:pt x="3524249" y="1677323"/>
                  <a:pt x="3520677" y="1735472"/>
                  <a:pt x="3631405" y="1741287"/>
                </a:cubicBezTo>
                <a:cubicBezTo>
                  <a:pt x="3642121" y="1741287"/>
                  <a:pt x="3649265" y="1741287"/>
                  <a:pt x="3659980" y="1741287"/>
                </a:cubicBezTo>
                <a:cubicBezTo>
                  <a:pt x="3706414" y="1718028"/>
                  <a:pt x="3727846" y="1686046"/>
                  <a:pt x="3742133" y="1645341"/>
                </a:cubicBezTo>
                <a:cubicBezTo>
                  <a:pt x="3749277" y="1622082"/>
                  <a:pt x="3763564" y="1590100"/>
                  <a:pt x="3795712" y="1590100"/>
                </a:cubicBezTo>
                <a:cubicBezTo>
                  <a:pt x="3917155" y="1593007"/>
                  <a:pt x="3952874" y="1514506"/>
                  <a:pt x="3988593" y="1438912"/>
                </a:cubicBezTo>
                <a:cubicBezTo>
                  <a:pt x="4049315" y="1479616"/>
                  <a:pt x="4006452" y="1514506"/>
                  <a:pt x="4010024" y="1546488"/>
                </a:cubicBezTo>
                <a:cubicBezTo>
                  <a:pt x="4013596" y="1566840"/>
                  <a:pt x="4017167" y="1587192"/>
                  <a:pt x="4049315" y="1587192"/>
                </a:cubicBezTo>
                <a:cubicBezTo>
                  <a:pt x="4074317" y="1587192"/>
                  <a:pt x="4106465" y="1578470"/>
                  <a:pt x="4106465" y="1558118"/>
                </a:cubicBezTo>
                <a:cubicBezTo>
                  <a:pt x="4110036" y="1430190"/>
                  <a:pt x="4281487" y="1357503"/>
                  <a:pt x="4281487" y="1223760"/>
                </a:cubicBezTo>
                <a:cubicBezTo>
                  <a:pt x="4281487" y="1142351"/>
                  <a:pt x="4377927" y="1264465"/>
                  <a:pt x="4417219" y="1197593"/>
                </a:cubicBezTo>
                <a:cubicBezTo>
                  <a:pt x="4427935" y="1183056"/>
                  <a:pt x="4442220" y="1238297"/>
                  <a:pt x="4438649" y="1261557"/>
                </a:cubicBezTo>
                <a:cubicBezTo>
                  <a:pt x="4435078" y="1284817"/>
                  <a:pt x="4410074" y="1305169"/>
                  <a:pt x="4427935" y="1334243"/>
                </a:cubicBezTo>
                <a:cubicBezTo>
                  <a:pt x="4492228" y="1348781"/>
                  <a:pt x="4517230" y="1310983"/>
                  <a:pt x="4535090" y="1276094"/>
                </a:cubicBezTo>
                <a:cubicBezTo>
                  <a:pt x="4577952" y="1200500"/>
                  <a:pt x="4627958" y="1124907"/>
                  <a:pt x="4642246" y="1040590"/>
                </a:cubicBezTo>
                <a:cubicBezTo>
                  <a:pt x="4645817" y="1011516"/>
                  <a:pt x="4663677" y="994071"/>
                  <a:pt x="4699396" y="996979"/>
                </a:cubicBezTo>
                <a:cubicBezTo>
                  <a:pt x="4745832" y="1002793"/>
                  <a:pt x="4731544" y="1031868"/>
                  <a:pt x="4727971" y="1055128"/>
                </a:cubicBezTo>
                <a:cubicBezTo>
                  <a:pt x="4724399" y="1069665"/>
                  <a:pt x="4713683" y="1084202"/>
                  <a:pt x="4738688" y="1098740"/>
                </a:cubicBezTo>
                <a:cubicBezTo>
                  <a:pt x="4992291" y="758568"/>
                  <a:pt x="4978002" y="578305"/>
                  <a:pt x="5185172" y="197429"/>
                </a:cubicBezTo>
                <a:cubicBezTo>
                  <a:pt x="5224462" y="281744"/>
                  <a:pt x="5195887" y="342801"/>
                  <a:pt x="5188744" y="400950"/>
                </a:cubicBezTo>
                <a:cubicBezTo>
                  <a:pt x="5170883" y="546323"/>
                  <a:pt x="5138736" y="456192"/>
                  <a:pt x="5117306" y="601565"/>
                </a:cubicBezTo>
                <a:cubicBezTo>
                  <a:pt x="5106590" y="671344"/>
                  <a:pt x="5070871" y="735308"/>
                  <a:pt x="5128021" y="813809"/>
                </a:cubicBezTo>
                <a:cubicBezTo>
                  <a:pt x="5167312" y="866143"/>
                  <a:pt x="5124450" y="950459"/>
                  <a:pt x="5092302" y="1014423"/>
                </a:cubicBezTo>
                <a:cubicBezTo>
                  <a:pt x="5063727" y="1066758"/>
                  <a:pt x="5056585" y="1119092"/>
                  <a:pt x="5092302" y="1188871"/>
                </a:cubicBezTo>
                <a:cubicBezTo>
                  <a:pt x="5113734" y="1124907"/>
                  <a:pt x="5131592" y="1075480"/>
                  <a:pt x="5145880" y="1026053"/>
                </a:cubicBezTo>
                <a:cubicBezTo>
                  <a:pt x="5156596" y="985349"/>
                  <a:pt x="5181600" y="962089"/>
                  <a:pt x="5235177" y="964997"/>
                </a:cubicBezTo>
                <a:cubicBezTo>
                  <a:pt x="5263752" y="964997"/>
                  <a:pt x="5303044" y="956275"/>
                  <a:pt x="5317331" y="985349"/>
                </a:cubicBezTo>
                <a:cubicBezTo>
                  <a:pt x="5331618" y="1008608"/>
                  <a:pt x="5317331" y="1040590"/>
                  <a:pt x="5292327" y="1052221"/>
                </a:cubicBezTo>
                <a:cubicBezTo>
                  <a:pt x="5245894" y="1066758"/>
                  <a:pt x="5203031" y="1081295"/>
                  <a:pt x="5199458" y="1130722"/>
                </a:cubicBezTo>
                <a:cubicBezTo>
                  <a:pt x="5192315" y="1197593"/>
                  <a:pt x="5220889" y="1159796"/>
                  <a:pt x="5256608" y="1148166"/>
                </a:cubicBezTo>
                <a:cubicBezTo>
                  <a:pt x="5295899" y="1136536"/>
                  <a:pt x="5306616" y="1171426"/>
                  <a:pt x="5299471" y="1194686"/>
                </a:cubicBezTo>
                <a:cubicBezTo>
                  <a:pt x="5267324" y="1281909"/>
                  <a:pt x="5324474" y="1372040"/>
                  <a:pt x="5278039" y="1462171"/>
                </a:cubicBezTo>
                <a:cubicBezTo>
                  <a:pt x="5392339" y="1438912"/>
                  <a:pt x="5442347" y="1389485"/>
                  <a:pt x="5460205" y="1284817"/>
                </a:cubicBezTo>
                <a:cubicBezTo>
                  <a:pt x="5463777" y="1247020"/>
                  <a:pt x="5456634" y="1206315"/>
                  <a:pt x="5488780" y="1171426"/>
                </a:cubicBezTo>
                <a:cubicBezTo>
                  <a:pt x="5502175" y="1156162"/>
                  <a:pt x="5517579" y="1140898"/>
                  <a:pt x="5539513" y="1140353"/>
                </a:cubicBezTo>
                <a:lnTo>
                  <a:pt x="5552720" y="1143022"/>
                </a:lnTo>
                <a:lnTo>
                  <a:pt x="5574208" y="1115811"/>
                </a:lnTo>
                <a:cubicBezTo>
                  <a:pt x="5609034" y="1085646"/>
                  <a:pt x="5659040" y="1068202"/>
                  <a:pt x="5734050" y="1075470"/>
                </a:cubicBezTo>
                <a:cubicBezTo>
                  <a:pt x="5776912" y="1078377"/>
                  <a:pt x="5809058" y="1055118"/>
                  <a:pt x="5798343" y="1020228"/>
                </a:cubicBezTo>
                <a:cubicBezTo>
                  <a:pt x="5776912" y="953357"/>
                  <a:pt x="5837634" y="921375"/>
                  <a:pt x="5884068" y="883578"/>
                </a:cubicBezTo>
                <a:cubicBezTo>
                  <a:pt x="5966221" y="816706"/>
                  <a:pt x="6051947" y="752742"/>
                  <a:pt x="6066234" y="645166"/>
                </a:cubicBezTo>
                <a:cubicBezTo>
                  <a:pt x="6130528" y="665519"/>
                  <a:pt x="6123384" y="700408"/>
                  <a:pt x="6109096" y="732391"/>
                </a:cubicBezTo>
                <a:cubicBezTo>
                  <a:pt x="6073377" y="816706"/>
                  <a:pt x="6034087" y="901023"/>
                  <a:pt x="5998368" y="985338"/>
                </a:cubicBezTo>
                <a:cubicBezTo>
                  <a:pt x="5976937" y="1040581"/>
                  <a:pt x="5944790" y="1095822"/>
                  <a:pt x="5969793" y="1168509"/>
                </a:cubicBezTo>
                <a:cubicBezTo>
                  <a:pt x="6098380" y="1104545"/>
                  <a:pt x="6123384" y="996969"/>
                  <a:pt x="6162674" y="909745"/>
                </a:cubicBezTo>
                <a:cubicBezTo>
                  <a:pt x="6212681" y="802169"/>
                  <a:pt x="6305549" y="738205"/>
                  <a:pt x="6412705" y="659704"/>
                </a:cubicBezTo>
                <a:cubicBezTo>
                  <a:pt x="6441280" y="738205"/>
                  <a:pt x="6362699" y="787632"/>
                  <a:pt x="6366271" y="851596"/>
                </a:cubicBezTo>
                <a:cubicBezTo>
                  <a:pt x="6376987" y="854503"/>
                  <a:pt x="6398418" y="860319"/>
                  <a:pt x="6398418" y="860319"/>
                </a:cubicBezTo>
                <a:cubicBezTo>
                  <a:pt x="6455568" y="755650"/>
                  <a:pt x="6562724" y="709131"/>
                  <a:pt x="6694884" y="691686"/>
                </a:cubicBezTo>
                <a:cubicBezTo>
                  <a:pt x="6762750" y="685871"/>
                  <a:pt x="6784181" y="648074"/>
                  <a:pt x="6816327" y="610277"/>
                </a:cubicBezTo>
                <a:cubicBezTo>
                  <a:pt x="6927056" y="482349"/>
                  <a:pt x="7027068" y="345699"/>
                  <a:pt x="7177087" y="238123"/>
                </a:cubicBezTo>
                <a:cubicBezTo>
                  <a:pt x="7159228" y="363144"/>
                  <a:pt x="7059215" y="461997"/>
                  <a:pt x="7016353" y="592833"/>
                </a:cubicBezTo>
                <a:cubicBezTo>
                  <a:pt x="7180659" y="488164"/>
                  <a:pt x="7266384" y="351513"/>
                  <a:pt x="7366396" y="226493"/>
                </a:cubicBezTo>
                <a:cubicBezTo>
                  <a:pt x="7412830" y="168344"/>
                  <a:pt x="7469981" y="116010"/>
                  <a:pt x="7494984" y="49138"/>
                </a:cubicBezTo>
                <a:cubicBezTo>
                  <a:pt x="7500342" y="31693"/>
                  <a:pt x="7511727" y="4436"/>
                  <a:pt x="7538181" y="484"/>
                </a:cubicBezTo>
                <a:close/>
              </a:path>
            </a:pathLst>
          </a:custGeom>
          <a:solidFill>
            <a:schemeClr val="l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ACCURACY BETWEEN TRAINING AND VALIDATION DATA </a:t>
            </a:r>
            <a:endParaRPr/>
          </a:p>
        </p:txBody>
      </p:sp>
      <p:grpSp>
        <p:nvGrpSpPr>
          <p:cNvPr id="187" name="Google Shape;187;p21"/>
          <p:cNvGrpSpPr/>
          <p:nvPr/>
        </p:nvGrpSpPr>
        <p:grpSpPr>
          <a:xfrm>
            <a:off x="841280" y="2493684"/>
            <a:ext cx="10509438" cy="3177272"/>
            <a:chOff x="3080" y="491782"/>
            <a:chExt cx="10509438" cy="3177272"/>
          </a:xfrm>
        </p:grpSpPr>
        <p:sp>
          <p:nvSpPr>
            <p:cNvPr id="188" name="Google Shape;188;p21"/>
            <p:cNvSpPr/>
            <p:nvPr/>
          </p:nvSpPr>
          <p:spPr>
            <a:xfrm>
              <a:off x="3080" y="491782"/>
              <a:ext cx="2444055" cy="1466433"/>
            </a:xfrm>
            <a:prstGeom prst="rect">
              <a:avLst/>
            </a:prstGeom>
            <a:solidFill>
              <a:schemeClr val="accent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1"/>
            <p:cNvSpPr txBox="1"/>
            <p:nvPr/>
          </p:nvSpPr>
          <p:spPr>
            <a:xfrm>
              <a:off x="3080" y="491782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n-U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ACCURACY FOR TRAINING SET BETWEEN 3 MODELS </a:t>
              </a: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2691541" y="491782"/>
              <a:ext cx="2444055" cy="1466433"/>
            </a:xfrm>
            <a:prstGeom prst="rect">
              <a:avLst/>
            </a:prstGeom>
            <a:solidFill>
              <a:schemeClr val="accent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1"/>
            <p:cNvSpPr txBox="1"/>
            <p:nvPr/>
          </p:nvSpPr>
          <p:spPr>
            <a:xfrm>
              <a:off x="2691541" y="491782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n-U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Tree : 0.74</a:t>
              </a:r>
              <a:endParaRPr/>
            </a:p>
          </p:txBody>
        </p:sp>
        <p:sp>
          <p:nvSpPr>
            <p:cNvPr id="192" name="Google Shape;192;p21"/>
            <p:cNvSpPr/>
            <p:nvPr/>
          </p:nvSpPr>
          <p:spPr>
            <a:xfrm>
              <a:off x="5380002" y="491782"/>
              <a:ext cx="2444055" cy="1466433"/>
            </a:xfrm>
            <a:prstGeom prst="rect">
              <a:avLst/>
            </a:prstGeom>
            <a:solidFill>
              <a:schemeClr val="accent4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1"/>
            <p:cNvSpPr txBox="1"/>
            <p:nvPr/>
          </p:nvSpPr>
          <p:spPr>
            <a:xfrm>
              <a:off x="5380002" y="491782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n-U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KNN: 0.75</a:t>
              </a: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8068463" y="491782"/>
              <a:ext cx="2444055" cy="1466433"/>
            </a:xfrm>
            <a:prstGeom prst="rect">
              <a:avLst/>
            </a:prstGeom>
            <a:solidFill>
              <a:srgbClr val="599BD5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1"/>
            <p:cNvSpPr txBox="1"/>
            <p:nvPr/>
          </p:nvSpPr>
          <p:spPr>
            <a:xfrm>
              <a:off x="8068463" y="491782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n-U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Random Forest: 0.74</a:t>
              </a:r>
              <a:endParaRPr/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3080" y="2202621"/>
              <a:ext cx="2444055" cy="1466433"/>
            </a:xfrm>
            <a:prstGeom prst="rect">
              <a:avLst/>
            </a:prstGeom>
            <a:solidFill>
              <a:schemeClr val="accent6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1"/>
            <p:cNvSpPr txBox="1"/>
            <p:nvPr/>
          </p:nvSpPr>
          <p:spPr>
            <a:xfrm>
              <a:off x="3080" y="2202621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n-U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ACCURACY FOR VALIDATION SET BETWEEN 3 MODELS </a:t>
              </a: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>
              <a:off x="2691541" y="2202621"/>
              <a:ext cx="2444055" cy="1466433"/>
            </a:xfrm>
            <a:prstGeom prst="rect">
              <a:avLst/>
            </a:prstGeom>
            <a:solidFill>
              <a:schemeClr val="accent2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1"/>
            <p:cNvSpPr txBox="1"/>
            <p:nvPr/>
          </p:nvSpPr>
          <p:spPr>
            <a:xfrm>
              <a:off x="2691541" y="2202621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n-U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Tree : 0.70</a:t>
              </a:r>
              <a:endParaRPr/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5380002" y="2202621"/>
              <a:ext cx="2444055" cy="1466433"/>
            </a:xfrm>
            <a:prstGeom prst="rect">
              <a:avLst/>
            </a:prstGeom>
            <a:solidFill>
              <a:schemeClr val="accent3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1"/>
            <p:cNvSpPr txBox="1"/>
            <p:nvPr/>
          </p:nvSpPr>
          <p:spPr>
            <a:xfrm>
              <a:off x="5380002" y="2202621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n-U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KNN: 0.70</a:t>
              </a: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8068463" y="2202621"/>
              <a:ext cx="2444055" cy="1466433"/>
            </a:xfrm>
            <a:prstGeom prst="rect">
              <a:avLst/>
            </a:prstGeom>
            <a:solidFill>
              <a:schemeClr val="accent4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1"/>
            <p:cNvSpPr txBox="1"/>
            <p:nvPr/>
          </p:nvSpPr>
          <p:spPr>
            <a:xfrm>
              <a:off x="8068463" y="2202621"/>
              <a:ext cx="2444055" cy="14664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87625" lIns="87625" spcFirstLastPara="1" rIns="87625" wrap="square" tIns="87625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n-U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Random Forest: 0.72</a:t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